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86" r:id="rId7"/>
    <p:sldId id="287" r:id="rId8"/>
    <p:sldId id="277" r:id="rId9"/>
    <p:sldId id="278" r:id="rId10"/>
    <p:sldId id="279" r:id="rId11"/>
    <p:sldId id="280" r:id="rId12"/>
    <p:sldId id="281" r:id="rId13"/>
    <p:sldId id="275" r:id="rId14"/>
    <p:sldId id="282" r:id="rId15"/>
    <p:sldId id="283" r:id="rId16"/>
    <p:sldId id="284" r:id="rId17"/>
    <p:sldId id="285" r:id="rId1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1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031E8A-CF84-4732-8D35-3D2895D0A4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19B421-B688-4474-833E-B8E5A11D86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D27C19-06B5-419F-81F8-C65AD6ABC53F}" type="datetime1">
              <a:rPr lang="en-GB" smtClean="0"/>
              <a:t>06/10/2023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D9811-8024-41AF-B0E3-ADEAB28E22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8F8F7-8FD9-4330-81DB-53C4324300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D4C8993-06F1-4105-B80F-22BBB2D59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5018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4C49FD-3D83-4EF1-8482-30F545CCA03B}" type="datetime1">
              <a:rPr lang="en-GB" noProof="0" smtClean="0"/>
              <a:t>06/10/2023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3D1BA25-45AC-0C48-96BD-5DDCEEC5AF5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670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81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91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0B994C-A700-4648-A4D6-B500A702200B}"/>
              </a:ext>
            </a:extLst>
          </p:cNvPr>
          <p:cNvSpPr/>
          <p:nvPr userDrawn="1"/>
        </p:nvSpPr>
        <p:spPr>
          <a:xfrm>
            <a:off x="4467069" y="1754155"/>
            <a:ext cx="7724931" cy="5103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69D4C1-82D6-4206-B0E8-AF62D6F09B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754155 h 6858000"/>
              <a:gd name="connsiteX3" fmla="*/ 4467070 w 12192000"/>
              <a:gd name="connsiteY3" fmla="*/ 1754155 h 6858000"/>
              <a:gd name="connsiteX4" fmla="*/ 446707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754155"/>
                </a:lnTo>
                <a:lnTo>
                  <a:pt x="4467070" y="1754155"/>
                </a:lnTo>
                <a:lnTo>
                  <a:pt x="44670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 rtlCol="0" anchor="t" anchorCtr="0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2894" y="4286379"/>
            <a:ext cx="4093029" cy="1642473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98CBB35A-0A08-5041-BD40-BF45BC1AEA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261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13A7526F-5EB1-B149-A17B-140D879C2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783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F324894D-54DA-A14A-A64C-19BB8656F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3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668630C3-2B55-3E42-B37C-761FC5B8D9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9243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13A77570-6922-804B-9561-A4FD1EECA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5765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1C349B5-EA89-A045-923D-E8C06B61BF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5765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4355BC29-468B-9443-AAF0-D4F9A17CB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13225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0ACA1FDC-8C3E-1548-BBD5-7F8C1F2BE6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9747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01851322-3359-0A4C-A37F-267BC65A6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747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59988A13-ECF1-ED4E-B389-5F37421ED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77207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1638E04D-DAC7-604F-A069-95B2DFCC77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3729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0B59C4A-4CEA-9A4D-B122-9413587B2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33729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7DDB2A7E-5AF6-4711-8A74-79B2DF28E6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4DE4F48-3DE9-4C77-86D8-E2729DB7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A220F2AA-9E42-4AB5-8185-09F43E8B417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CE3D587E-37A7-4617-98F5-BBAEA534F79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1" name="Slide Number Placeholder 11">
            <a:extLst>
              <a:ext uri="{FF2B5EF4-FFF2-40B4-BE49-F238E27FC236}">
                <a16:creationId xmlns:a16="http://schemas.microsoft.com/office/drawing/2014/main" id="{9254D0DC-D4BC-4F16-9841-5BD3BB3DFA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8194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sz="6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BA2D214-E442-1E4E-97CD-BEF2BAC1A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950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DBFFA1-19CC-A745-A4B0-C4C7E165E8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25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6865090D-070B-514D-8644-27AA44684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25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BDCAC79F-D619-4A4D-AA16-33462F91CF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3785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60BA181C-FF2A-FC45-8F96-700584BD23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8160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AC5838B0-DD1C-E84B-9489-3993D788FF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8160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Picture Placeholder 24">
            <a:extLst>
              <a:ext uri="{FF2B5EF4-FFF2-40B4-BE49-F238E27FC236}">
                <a16:creationId xmlns:a16="http://schemas.microsoft.com/office/drawing/2014/main" id="{7175A9C4-CAA9-A64F-A5D8-1C0A7C1B53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5620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9C830668-9722-B940-B234-BB9FE0EFE6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9995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5BCB1F98-2365-A845-807C-BE51A3C6D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995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5" name="Picture Placeholder 24">
            <a:extLst>
              <a:ext uri="{FF2B5EF4-FFF2-40B4-BE49-F238E27FC236}">
                <a16:creationId xmlns:a16="http://schemas.microsoft.com/office/drawing/2014/main" id="{B18B6DCA-AAB8-5F4F-9DD5-B86EE8CBD3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59526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CE3D1F83-7947-624B-AC3C-7D21821AE3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03901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3608F6B5-173E-7945-A6B4-E26276D080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03901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8" name="Picture Placeholder 24">
            <a:extLst>
              <a:ext uri="{FF2B5EF4-FFF2-40B4-BE49-F238E27FC236}">
                <a16:creationId xmlns:a16="http://schemas.microsoft.com/office/drawing/2014/main" id="{1ACD0622-4EE2-F64A-A285-02AFE95C5D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31950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D99EB1E8-DE2D-6E40-91BE-B3B1C6ABB7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6325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CE209033-590B-EA41-9FA9-8D3E20BB5B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6325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1" name="Picture Placeholder 24">
            <a:extLst>
              <a:ext uri="{FF2B5EF4-FFF2-40B4-BE49-F238E27FC236}">
                <a16:creationId xmlns:a16="http://schemas.microsoft.com/office/drawing/2014/main" id="{F0EF7FD9-70EA-7D43-AC3A-5648C324AB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3785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20F05298-65A6-7149-AC3E-A91938A0C8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8160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E829FF2B-369F-084A-92BE-A42EAD9582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58160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4" name="Picture Placeholder 24">
            <a:extLst>
              <a:ext uri="{FF2B5EF4-FFF2-40B4-BE49-F238E27FC236}">
                <a16:creationId xmlns:a16="http://schemas.microsoft.com/office/drawing/2014/main" id="{4E50BB28-D79E-534D-8075-5285673B6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620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F5EB1EB1-0DFF-1C42-9692-85E5A411C8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39995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5FEA11E4-7068-E649-9E09-67A1EA10B0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39995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7" name="Picture Placeholder 24">
            <a:extLst>
              <a:ext uri="{FF2B5EF4-FFF2-40B4-BE49-F238E27FC236}">
                <a16:creationId xmlns:a16="http://schemas.microsoft.com/office/drawing/2014/main" id="{44F9519B-1C20-B848-A15F-EE4D09E5B93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59526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22673807-D8F9-5940-AA4D-A70F000074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03901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7E03C2A1-41CE-E946-B243-A1235A7E06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03901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0" name="Date Placeholder 6">
            <a:extLst>
              <a:ext uri="{FF2B5EF4-FFF2-40B4-BE49-F238E27FC236}">
                <a16:creationId xmlns:a16="http://schemas.microsoft.com/office/drawing/2014/main" id="{698236FE-C9B0-4E5C-A23B-C02CA6C84173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1" name="Footer Placeholder 10">
            <a:extLst>
              <a:ext uri="{FF2B5EF4-FFF2-40B4-BE49-F238E27FC236}">
                <a16:creationId xmlns:a16="http://schemas.microsoft.com/office/drawing/2014/main" id="{A93C8C74-29A3-4BCC-8EB9-53CE59B4C8F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2" name="Slide Number Placeholder 11">
            <a:extLst>
              <a:ext uri="{FF2B5EF4-FFF2-40B4-BE49-F238E27FC236}">
                <a16:creationId xmlns:a16="http://schemas.microsoft.com/office/drawing/2014/main" id="{0DF7F3BB-66CF-46E2-823F-D94C887BC3F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743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480465" cy="1325563"/>
          </a:xfrm>
        </p:spPr>
        <p:txBody>
          <a:bodyPr rtlCol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19E775-79C1-C048-A1C9-A453CB9DF3F9}"/>
              </a:ext>
            </a:extLst>
          </p:cNvPr>
          <p:cNvCxnSpPr/>
          <p:nvPr userDrawn="1"/>
        </p:nvCxnSpPr>
        <p:spPr>
          <a:xfrm>
            <a:off x="8504420" y="692983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2DAB336B-F2EE-7540-B6B9-179BD611A5A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81000" y="1839913"/>
            <a:ext cx="11363325" cy="45720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49E2D85-4B9C-467E-B70E-FFFA196D74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CDB1B6C7-69CF-4FD7-B86B-D3BD6D56A4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ABDCE1B3-CAC8-44F2-9A63-C903CBFBAF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670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DDA28-4051-4C9A-8640-99B7D9008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6957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822FF587-E1EB-4FC1-BE5F-847FC830EBC7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1097279" y="2761488"/>
            <a:ext cx="9997440" cy="2825496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04CA344-7BF6-40E6-846B-4DFC68BB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DF15184-BCA8-45CA-8E5F-B680ADB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829741B7-179B-4CE8-A5A5-D3EF5527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57906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B023D1-B432-4327-9B3B-545A055D0C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38905"/>
            <a:ext cx="12261163" cy="689690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4B8F7E-01E4-AA4B-B60F-A2BF94E3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0439" y="1886755"/>
            <a:ext cx="9131121" cy="3084489"/>
          </a:xfrm>
          <a:solidFill>
            <a:schemeClr val="accent1">
              <a:alpha val="89000"/>
            </a:schemeClr>
          </a:solidFill>
        </p:spPr>
        <p:txBody>
          <a:bodyPr lIns="1005840" tIns="640080" rtlCol="0" anchor="t" anchorCtr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l">
              <a:buNone/>
              <a:defRPr sz="2800">
                <a:solidFill>
                  <a:schemeClr val="bg1"/>
                </a:solidFill>
                <a:latin typeface="+mj-lt"/>
              </a:defRPr>
            </a:lvl2pPr>
            <a:lvl3pPr marL="914400" indent="0" algn="l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581E8-B832-44F5-8573-1D49AF80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42" y="4040803"/>
            <a:ext cx="7766978" cy="484050"/>
          </a:xfrm>
        </p:spPr>
        <p:txBody>
          <a:bodyPr rtlCol="0">
            <a:noAutofit/>
          </a:bodyPr>
          <a:lstStyle>
            <a:lvl1pPr>
              <a:defRPr sz="18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38C5CB97-CD0D-4684-A674-58C891FBC20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DB43653-49BD-4FF8-AC52-100F2628D0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75707F-64A0-469B-AE09-445DCC67D3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FED5AE-62FF-41D3-952B-067FA6638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5" y="-4763"/>
            <a:ext cx="5021348" cy="685800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  <a:solidFill>
            <a:schemeClr val="tx1">
              <a:alpha val="92000"/>
            </a:schemeClr>
          </a:solidFill>
        </p:spPr>
        <p:txBody>
          <a:bodyPr lIns="457200" rtlCol="0" anchor="ctr">
            <a:noAutofit/>
          </a:bodyPr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6C26EFF-CEA6-4978-A83B-400BFB2B86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C19E3C-A9EA-4809-9D98-B4C1EB8B3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3FE4BB-3117-49A2-8624-3E68B81192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3932237" cy="355805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AF17559D-BCE9-2744-9623-22E1EE6DF537}"/>
              </a:ext>
            </a:extLst>
          </p:cNvPr>
          <p:cNvSpPr/>
          <p:nvPr userDrawn="1"/>
        </p:nvSpPr>
        <p:spPr>
          <a:xfrm flipH="1">
            <a:off x="6633556" y="1429789"/>
            <a:ext cx="5558444" cy="542821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2EDADE-B47B-8242-8D03-079A12F1C7A2}"/>
              </a:ext>
            </a:extLst>
          </p:cNvPr>
          <p:cNvCxnSpPr>
            <a:cxnSpLocks/>
          </p:cNvCxnSpPr>
          <p:nvPr userDrawn="1"/>
        </p:nvCxnSpPr>
        <p:spPr>
          <a:xfrm>
            <a:off x="483229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2031C9-0B4C-44DA-907A-9CB143407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 rtlCol="0" anchor="t" anchorCtr="0">
            <a:normAutofit/>
          </a:bodyPr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205990" cy="2833142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3592C-4E26-184A-AAED-41EC35AFF551}"/>
              </a:ext>
            </a:extLst>
          </p:cNvPr>
          <p:cNvCxnSpPr/>
          <p:nvPr userDrawn="1"/>
        </p:nvCxnSpPr>
        <p:spPr>
          <a:xfrm>
            <a:off x="0" y="5711252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8C5F28-837A-4354-8BA4-A994BD1D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 rtlCol="0"/>
          <a:lstStyle>
            <a:lvl1pPr algn="r">
              <a:defRPr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EDF98A-063D-47C8-8D91-A223F995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2684A6-77E9-406F-A431-4C57DCAE6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rtlCol="0"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11386181" cy="4352544"/>
          </a:xfrm>
        </p:spPr>
        <p:txBody>
          <a:bodyPr rtlCol="0"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458DC-876E-488A-944B-22A1811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A1A0-979E-4983-A719-E249D39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D0CB-E1A8-47F0-B2C6-6F370F7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9407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0C0123-3B3C-46FD-A0A1-ADA503507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4576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  <a:solidFill>
            <a:schemeClr val="tx1">
              <a:alpha val="89000"/>
            </a:schemeClr>
          </a:solidFill>
        </p:spPr>
        <p:txBody>
          <a:bodyPr lIns="914400" rtlCol="0" anchor="ctr" anchorCtr="0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47029-9859-DC45-9A77-7E1D4D104189}"/>
              </a:ext>
            </a:extLst>
          </p:cNvPr>
          <p:cNvCxnSpPr>
            <a:cxnSpLocks/>
          </p:cNvCxnSpPr>
          <p:nvPr userDrawn="1"/>
        </p:nvCxnSpPr>
        <p:spPr>
          <a:xfrm>
            <a:off x="7605486" y="6256186"/>
            <a:ext cx="45865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6DEBBF3-C67B-47A9-B715-36E7E467EC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76355C-0230-4853-AF11-0A1B0AD8E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A15523-9DC0-4DB6-AAB5-709BE171F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82AD2A-0ECB-4BEA-B4FC-8A8041F4F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12238"/>
            <a:ext cx="12199673" cy="294576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650"/>
            <a:ext cx="10515600" cy="1252163"/>
          </a:xfrm>
        </p:spPr>
        <p:txBody>
          <a:bodyPr rtlCol="0" anchor="ctr" anchorCtr="0"/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8813"/>
            <a:ext cx="10515600" cy="1645660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333DBA-ED5F-B346-8E4B-C25112DBA65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505786" y="-1017238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D41C68D-A186-4D75-82A5-8C2768B1846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8CEBD28-6BC1-4BA2-9AB9-287381DF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F89D9479-2604-412D-9703-94A042E59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67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19" y="3846786"/>
            <a:ext cx="4137288" cy="2253977"/>
          </a:xfrm>
        </p:spPr>
        <p:txBody>
          <a:bodyPr rtlCol="0" anchor="t" anchorCtr="0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7615000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575A85FE-F25A-AA48-9533-535C917EBFB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74650" y="173736"/>
            <a:ext cx="6761163" cy="5740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2378FC3-0625-417F-9504-AB730950476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F811660-F20D-49FF-9445-C36E49BD31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252CDD4-236D-4E0B-B7E5-1299FC84FC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" y="3663846"/>
            <a:ext cx="4385565" cy="2235016"/>
          </a:xfrm>
        </p:spPr>
        <p:txBody>
          <a:bodyPr rtlCol="0" anchor="t" anchorCtr="0">
            <a:normAutofit/>
          </a:bodyPr>
          <a:lstStyle>
            <a:lvl1pPr algn="l">
              <a:defRPr sz="54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4523214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39E4E5-7FFE-CC4B-8842-71AE4FA86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50" y="3667020"/>
            <a:ext cx="5564845" cy="2235016"/>
          </a:xfrm>
        </p:spPr>
        <p:txBody>
          <a:bodyPr rtlCol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0245D5-FEED-9942-BB36-B4B0944B9E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9613" y="549275"/>
            <a:ext cx="2555875" cy="2838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EE6AB47-FCD9-0E4A-8E1D-B4C8D134B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8820" y="549275"/>
            <a:ext cx="2555875" cy="2838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78389-B981-B246-9A16-3137079B452D}"/>
              </a:ext>
            </a:extLst>
          </p:cNvPr>
          <p:cNvSpPr/>
          <p:nvPr userDrawn="1"/>
        </p:nvSpPr>
        <p:spPr>
          <a:xfrm>
            <a:off x="0" y="6174931"/>
            <a:ext cx="12192000" cy="683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B04B165-7AD0-4017-991A-53D3876388E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DF0ACE5-9E0A-47E1-A9C1-193F90792C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A32872-1E9F-499E-A0E5-E25A255707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228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449822"/>
            <a:ext cx="4812867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563" y="2449822"/>
            <a:ext cx="5294154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563" y="3152954"/>
            <a:ext cx="5294154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090A0-772A-C549-8840-0CF48830E68A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2F5025B1-54F6-4735-8BE4-31E33BB3C1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742881-DAF4-4DFE-8C09-2BCC306E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DFC82FBA-0F09-4E2A-B286-CC1BAF6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35C8B9BF-3225-42AC-AC54-8108B87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2CA33E4-9BFE-4DCE-972D-17F3F70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2484326"/>
            <a:ext cx="3205396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187458"/>
            <a:ext cx="3205396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50008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0008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60ECCB6-C8A8-BB43-AC04-B3621CFEC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6013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42E179B-3AD1-7F42-AE86-86F1F9A377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6013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1FA6F8-E47A-AF48-81E8-B32BDDD67498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D90CF65F-2A4B-483A-A668-8CA45F6BA3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9C7FF7-CB56-49D5-BC60-5B51F730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3DEAC756-8E1D-4F9B-A6AC-2CB1A39280C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4DC7375B-BA19-477E-BC1F-E66C9A32D3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2EF863B1-B71D-40A5-B100-BEDDF13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07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62" r:id="rId5"/>
    <p:sldLayoutId id="2147483652" r:id="rId6"/>
    <p:sldLayoutId id="2147483661" r:id="rId7"/>
    <p:sldLayoutId id="2147483653" r:id="rId8"/>
    <p:sldLayoutId id="2147483660" r:id="rId9"/>
    <p:sldLayoutId id="2147483658" r:id="rId10"/>
    <p:sldLayoutId id="2147483664" r:id="rId11"/>
    <p:sldLayoutId id="2147483663" r:id="rId12"/>
    <p:sldLayoutId id="2147483665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ece.org/forests/data-forest-products-production-and-trade#accordion_0" TargetMode="Externa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wood">
            <a:extLst>
              <a:ext uri="{FF2B5EF4-FFF2-40B4-BE49-F238E27FC236}">
                <a16:creationId xmlns:a16="http://schemas.microsoft.com/office/drawing/2014/main" id="{F7FE24EB-69BE-41CF-9F0B-0970FA69E3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56390" y="-1350335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1802296"/>
            <a:ext cx="6580584" cy="248408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IRONHACK </a:t>
            </a:r>
            <a:br>
              <a:rPr lang="de-DE" dirty="0"/>
            </a:br>
            <a:r>
              <a:rPr lang="de-DE" dirty="0"/>
              <a:t>D</a:t>
            </a:r>
            <a:r>
              <a:rPr lang="en-GB" dirty="0"/>
              <a:t>ATA ANALYTICS </a:t>
            </a:r>
            <a:br>
              <a:rPr lang="en-GB" dirty="0"/>
            </a:br>
            <a:r>
              <a:rPr lang="en-GB" dirty="0"/>
              <a:t>MID BOOTCAMP PROJECT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3408" y="5261113"/>
            <a:ext cx="4484579" cy="901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dirty="0"/>
              <a:t>CHIDUBEM EZENWAFOR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32CAE77E-CF7A-47FE-869E-1176F6CAD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73770" y="-30613"/>
            <a:ext cx="3672591" cy="5431084"/>
          </a:xfrm>
          <a:custGeom>
            <a:avLst/>
            <a:gdLst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287187 h 5021705"/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020996 h 5021705"/>
              <a:gd name="connsiteX0" fmla="*/ 0 w 3912433"/>
              <a:gd name="connsiteY0" fmla="*/ 0 h 5168788"/>
              <a:gd name="connsiteX1" fmla="*/ 0 w 3912433"/>
              <a:gd name="connsiteY1" fmla="*/ 5168788 h 5168788"/>
              <a:gd name="connsiteX2" fmla="*/ 3912433 w 3912433"/>
              <a:gd name="connsiteY2" fmla="*/ 5168788 h 5168788"/>
              <a:gd name="connsiteX3" fmla="*/ 3912433 w 3912433"/>
              <a:gd name="connsiteY3" fmla="*/ 4168079 h 516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2433" h="5168788">
                <a:moveTo>
                  <a:pt x="0" y="0"/>
                </a:moveTo>
                <a:lnTo>
                  <a:pt x="0" y="5168788"/>
                </a:lnTo>
                <a:lnTo>
                  <a:pt x="3912433" y="5168788"/>
                </a:lnTo>
                <a:lnTo>
                  <a:pt x="3912433" y="4168079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F3532-0764-4856-AF98-4671C722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546361" y="-29980"/>
            <a:ext cx="0" cy="22185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203B76DE-9E4C-E7ED-EE7E-6204460B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6C994-79E8-9FD9-2809-625F84F9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Presentation title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F44B1CEA-53E7-AD14-30BC-391B6541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10</a:t>
            </a:fld>
            <a:endParaRPr lang="en-GB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5DE8886-AFF7-90F1-EC58-BF80BBC17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8153400" cy="619127"/>
          </a:xfrm>
        </p:spPr>
        <p:txBody>
          <a:bodyPr>
            <a:normAutofit/>
          </a:bodyPr>
          <a:lstStyle/>
          <a:p>
            <a:r>
              <a:rPr lang="de-DE" dirty="0"/>
              <a:t>COMPARING VOLUME AND VALUE OF PRODUCTS 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1CA9BD-0A4F-5BF7-FFD4-29F12915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9" y="693157"/>
            <a:ext cx="11015331" cy="622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49A4-5B00-C79C-E59D-B3E8DECC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138" y="611456"/>
            <a:ext cx="10559766" cy="540450"/>
          </a:xfrm>
        </p:spPr>
        <p:txBody>
          <a:bodyPr>
            <a:normAutofit/>
          </a:bodyPr>
          <a:lstStyle/>
          <a:p>
            <a:r>
              <a:rPr lang="de-DE" sz="3200" dirty="0"/>
              <a:t>Price Trend of German exports from 2007-2021</a:t>
            </a:r>
            <a:endParaRPr lang="en-GB" sz="3200" dirty="0"/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2CC2A2-EEAF-7B14-1910-7295A9484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630" y="1151907"/>
            <a:ext cx="10890650" cy="50837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E5E94-4BD3-8D4D-1CB2-3FE71240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10D1-3EE4-04F5-E75C-45D04FA7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B262F-1BBF-F8E3-7C3C-38214845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599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350E-0C58-2F85-6A0E-93189D8D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6"/>
            <a:ext cx="10646275" cy="673334"/>
          </a:xfrm>
        </p:spPr>
        <p:txBody>
          <a:bodyPr>
            <a:normAutofit fontScale="90000"/>
          </a:bodyPr>
          <a:lstStyle/>
          <a:p>
            <a:r>
              <a:rPr lang="de-DE" dirty="0"/>
              <a:t>Harvest to Export Ratio</a:t>
            </a:r>
            <a:br>
              <a:rPr lang="de-DE" dirty="0"/>
            </a:br>
            <a:r>
              <a:rPr lang="de-DE" sz="2000" dirty="0"/>
              <a:t>*Useful to explain raw material use by local industry</a:t>
            </a:r>
            <a:endParaRPr lang="en-GB" sz="2000" dirty="0"/>
          </a:p>
        </p:txBody>
      </p:sp>
      <p:pic>
        <p:nvPicPr>
          <p:cNvPr id="8" name="Content Placeholder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4B283B3-4783-223C-7285-F506B5676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70" y="1884363"/>
            <a:ext cx="9977038" cy="43513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C78CD-BAA0-D4F1-182B-03E21A4B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F86F1-6AA7-6EAF-A91F-F15BFA53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A9EE-C368-452D-D87B-E5E196BE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031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0D99-0116-834E-11B7-2165401E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682955"/>
          </a:xfrm>
        </p:spPr>
        <p:txBody>
          <a:bodyPr>
            <a:normAutofit/>
          </a:bodyPr>
          <a:lstStyle/>
          <a:p>
            <a:r>
              <a:rPr lang="de-DE" sz="2400" dirty="0"/>
              <a:t>Engineering board Production in Europe</a:t>
            </a:r>
            <a:endParaRPr lang="en-GB" sz="2400" dirty="0"/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D7C6B77D-5FA3-DB34-36FD-B9F1C3FC0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63" y="1140031"/>
            <a:ext cx="10646274" cy="509566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B1DA3-7281-6355-1234-FD9ABC04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FB099-F520-FDF2-9334-32A2BDEB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D1E7A-36F1-BCED-F3E2-E2AE1EFE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1555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ACC36D88-C570-5961-DCB3-078D91F05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8895" y="2525011"/>
            <a:ext cx="5272645" cy="138214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2E2E8-C12F-D777-2A62-E8E221A03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592" y="1971304"/>
            <a:ext cx="6843028" cy="2553549"/>
          </a:xfrm>
        </p:spPr>
        <p:txBody>
          <a:bodyPr anchor="ctr">
            <a:normAutofit/>
          </a:bodyPr>
          <a:lstStyle/>
          <a:p>
            <a:r>
              <a:rPr lang="de-DE"/>
              <a:t>THANKS FOR YOUR ATTENTION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E71AC-5382-3111-EDA0-561BE79DA48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B8220-94C8-1A3F-7167-855E3463F71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5A0B-20F2-D7EB-BFE1-0C1FB5B05B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14</a:t>
            </a:fld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A5F3E-BD8B-83BE-5D50-9343B087ED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2" descr="gestapelte protokolle - wood log stock-fotos und bilder">
            <a:extLst>
              <a:ext uri="{FF2B5EF4-FFF2-40B4-BE49-F238E27FC236}">
                <a16:creationId xmlns:a16="http://schemas.microsoft.com/office/drawing/2014/main" id="{DCCBF740-672B-3D36-1A67-973AA868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2" y="36331"/>
            <a:ext cx="11956647" cy="682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C9E28-5F26-FA1D-4AFA-F952C06A2CDC}"/>
              </a:ext>
            </a:extLst>
          </p:cNvPr>
          <p:cNvSpPr txBox="1"/>
          <p:nvPr/>
        </p:nvSpPr>
        <p:spPr>
          <a:xfrm>
            <a:off x="3372592" y="3751561"/>
            <a:ext cx="4734046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THE END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3856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4" descr="close up of saw blade on wood">
            <a:extLst>
              <a:ext uri="{FF2B5EF4-FFF2-40B4-BE49-F238E27FC236}">
                <a16:creationId xmlns:a16="http://schemas.microsoft.com/office/drawing/2014/main" id="{5F6978D0-415F-4580-9A46-F5D8C3BF8B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8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5556"/>
            <a:ext cx="5079113" cy="1356607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/>
              <a:t>WOOD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24493"/>
            <a:ext cx="4754526" cy="375329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r>
              <a:rPr lang="en-GB" dirty="0"/>
              <a:t>Data was obtained from </a:t>
            </a:r>
            <a:r>
              <a:rPr lang="en-GB" dirty="0">
                <a:hlinkClick r:id="rId5"/>
              </a:rPr>
              <a:t>https://unece.org/forests/data-forest-products-production-and-trade#accordion_0</a:t>
            </a:r>
            <a:endParaRPr lang="en-GB" dirty="0"/>
          </a:p>
          <a:p>
            <a:pPr rtl="0"/>
            <a:r>
              <a:rPr lang="en-GB" dirty="0"/>
              <a:t>Contains trade and harvest data from 1964-2021</a:t>
            </a:r>
          </a:p>
          <a:p>
            <a:pPr rtl="0"/>
            <a:r>
              <a:rPr lang="en-GB" dirty="0"/>
              <a:t>Primary goals</a:t>
            </a:r>
          </a:p>
          <a:p>
            <a:pPr rtl="0"/>
            <a:r>
              <a:rPr lang="en-GB" dirty="0"/>
              <a:t>-observe raw material export</a:t>
            </a:r>
          </a:p>
          <a:p>
            <a:pPr rtl="0"/>
            <a:r>
              <a:rPr lang="en-GB" dirty="0"/>
              <a:t>#observe competitions between selected raw materials and </a:t>
            </a:r>
            <a:r>
              <a:rPr lang="en-GB" dirty="0" err="1"/>
              <a:t>woodfuel</a:t>
            </a:r>
            <a:endParaRPr lang="en-GB" dirty="0"/>
          </a:p>
          <a:p>
            <a:pPr rtl="0"/>
            <a:r>
              <a:rPr lang="en-GB" dirty="0"/>
              <a:t>-analyse Balance of trade</a:t>
            </a:r>
          </a:p>
          <a:p>
            <a:pPr rtl="0"/>
            <a:r>
              <a:rPr lang="en-GB" dirty="0"/>
              <a:t>- analyse value for unit products exported</a:t>
            </a:r>
          </a:p>
          <a:p>
            <a:pPr rtl="0"/>
            <a:r>
              <a:rPr lang="en-GB" dirty="0"/>
              <a:t>- analyse harvest to export ratio to determine how much local industry consumption and with more data explore wastage</a:t>
            </a:r>
          </a:p>
          <a:p>
            <a:pPr rtl="0"/>
            <a:r>
              <a:rPr lang="en-GB" dirty="0"/>
              <a:t>-observe engineering board production </a:t>
            </a:r>
          </a:p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8DB68-2E92-404F-92DB-686F0759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6CF0-2D6F-4308-84F3-0D90106EF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218F9-AB58-4282-BBEE-677032C75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</p:spPr>
        <p:txBody>
          <a:bodyPr rtlCol="0"/>
          <a:lstStyle/>
          <a:p>
            <a:pPr rtl="0"/>
            <a:r>
              <a:rPr lang="de-DE" dirty="0"/>
              <a:t>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EE71CD6-8589-1A63-4212-13B326CC80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393404"/>
            <a:ext cx="4972494" cy="513552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SOLUTION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-Spent most time cleaning data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-dropped all defunct states and their breakout states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/>
              <a:t>-replaced empty cells with 0, and dropped Nan majority in cases where it is the majority, with no value in the time frame we were interested in(2007-2021)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1CC9B-4398-A864-CAC7-494A37C83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393405"/>
            <a:ext cx="4205990" cy="5135525"/>
          </a:xfrm>
        </p:spPr>
        <p:txBody>
          <a:bodyPr/>
          <a:lstStyle/>
          <a:p>
            <a:r>
              <a:rPr lang="de-DE" dirty="0"/>
              <a:t>CHALLENGES</a:t>
            </a:r>
          </a:p>
          <a:p>
            <a:r>
              <a:rPr lang="en-GB" dirty="0"/>
              <a:t>-Lots of missing Data with 0 values and empty cells</a:t>
            </a:r>
          </a:p>
          <a:p>
            <a:endParaRPr lang="en-GB" dirty="0"/>
          </a:p>
          <a:p>
            <a:r>
              <a:rPr lang="en-GB" dirty="0"/>
              <a:t>-Lots of Data belonged to defunct states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15DD4-1133-96DB-13B8-EA80B8B0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AD71B-ED7C-7566-28D0-533ED2BFB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3</a:t>
            </a:fld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D82EC-352A-3DB5-9C30-57ACC786C3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7035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A3DBBEE-D9D7-AEEF-837A-A62D9C1D50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03C1FD-14E1-B9E8-0010-84CC7088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787DF-229B-42D5-4F2C-0F0BCE76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FB220-B24B-C9B3-E06B-2C0EA1BDD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FB77-0A5A-303B-A4B3-5CFF36D45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4</a:t>
            </a:fld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D9A18-E004-5E98-1546-AF3BA42940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5551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987C798D-4FE2-7A94-0850-A2B04B3810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309" r="6309"/>
          <a:stretch>
            <a:fillRect/>
          </a:stretch>
        </p:blipFill>
        <p:spPr>
          <a:xfrm>
            <a:off x="5326912" y="167359"/>
            <a:ext cx="6273209" cy="669064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6F869C-AC30-DBCE-7C90-05F057EC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BIGGEST EXPORTERS OF SELECTED RAW MATERIALS</a:t>
            </a:r>
            <a:br>
              <a:rPr lang="de-DE" sz="2400" dirty="0"/>
            </a:br>
            <a:r>
              <a:rPr lang="de-DE" sz="2400" dirty="0"/>
              <a:t>AND WOODFUEL</a:t>
            </a:r>
            <a:endParaRPr lang="en-GB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C4FB9-757E-BC4F-6872-4F5FB974E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090050" cy="3858508"/>
          </a:xfrm>
        </p:spPr>
        <p:txBody>
          <a:bodyPr/>
          <a:lstStyle/>
          <a:p>
            <a:r>
              <a:rPr lang="de-DE" dirty="0"/>
              <a:t>SELECTED RAW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Roundwood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Sawnwood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Pulpwood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83AFB-EADB-9796-0330-79864D8D5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5</a:t>
            </a:fld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701CA-A98C-ABB9-7AD7-B74B7F5843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675AC-1821-E4AE-E7AC-AD150F1DE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76977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A map of the world&#10;&#10;Description automatically generated">
            <a:extLst>
              <a:ext uri="{FF2B5EF4-FFF2-40B4-BE49-F238E27FC236}">
                <a16:creationId xmlns:a16="http://schemas.microsoft.com/office/drawing/2014/main" id="{C599C25E-D155-F087-589E-E764ADA13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0" y="859600"/>
            <a:ext cx="11950700" cy="5138801"/>
          </a:xfrm>
          <a:noFill/>
        </p:spPr>
      </p:pic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E63BD168-BFD0-F534-7E34-3BC1D7F0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3B527-FEAD-58E1-9B00-6CF5741A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noProof="0"/>
              <a:t>Presentation title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31F032F-FB97-BDF9-AEC0-E391B396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GB" noProof="0" smtClean="0"/>
              <a:pPr>
                <a:spcAft>
                  <a:spcPts val="600"/>
                </a:spcAft>
              </a:pPr>
              <a:t>6</a:t>
            </a:fld>
            <a:endParaRPr lang="en-GB" noProof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F40D02-BB09-3CC2-DB68-DFA2F211A3E9}"/>
              </a:ext>
            </a:extLst>
          </p:cNvPr>
          <p:cNvSpPr txBox="1"/>
          <p:nvPr/>
        </p:nvSpPr>
        <p:spPr>
          <a:xfrm>
            <a:off x="243068" y="358815"/>
            <a:ext cx="394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ROUNDWOOD EXPORT 2013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41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03E-713F-533E-C4F9-9389A3AD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1" y="611456"/>
            <a:ext cx="10117589" cy="576076"/>
          </a:xfrm>
        </p:spPr>
        <p:txBody>
          <a:bodyPr>
            <a:normAutofit/>
          </a:bodyPr>
          <a:lstStyle/>
          <a:p>
            <a:r>
              <a:rPr lang="de-DE" sz="2800" dirty="0"/>
              <a:t>Pulpwood Export 2013</a:t>
            </a:r>
            <a:endParaRPr lang="en-GB" sz="2800" dirty="0"/>
          </a:p>
        </p:txBody>
      </p:sp>
      <p:pic>
        <p:nvPicPr>
          <p:cNvPr id="8" name="Content Placeholder 7" descr="A map of europe with blue and white colors&#10;&#10;Description automatically generated">
            <a:extLst>
              <a:ext uri="{FF2B5EF4-FFF2-40B4-BE49-F238E27FC236}">
                <a16:creationId xmlns:a16="http://schemas.microsoft.com/office/drawing/2014/main" id="{44377B77-AA6F-5D56-C2A7-BE1D48614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201" y="1686297"/>
            <a:ext cx="11130879" cy="45494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10A43-C914-9ACF-70B8-4D786494E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B2D90-52FE-34B0-3795-69FE16DA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55B5F-561D-081E-E2F3-A3A83238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597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DE52-6E2B-F39B-CC1D-26249C56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11456"/>
            <a:ext cx="10591800" cy="599828"/>
          </a:xfrm>
        </p:spPr>
        <p:txBody>
          <a:bodyPr>
            <a:normAutofit/>
          </a:bodyPr>
          <a:lstStyle/>
          <a:p>
            <a:r>
              <a:rPr lang="de-DE" sz="2800" dirty="0"/>
              <a:t>SAWNWOOD EXPORT 2013</a:t>
            </a:r>
            <a:endParaRPr lang="en-GB" sz="2800" dirty="0"/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37708171-BA27-FCF7-54C5-DACBF8AE4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76827"/>
            <a:ext cx="11376025" cy="48933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579FA-CF78-C6B6-2A7B-4AD99E9C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23813-BA28-0301-E8F6-2BD8D709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56551-9DCA-BA6F-4F2F-22982A6B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241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50A4-410A-8268-CDA3-91678BCF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1178062" cy="671079"/>
          </a:xfrm>
        </p:spPr>
        <p:txBody>
          <a:bodyPr>
            <a:normAutofit/>
          </a:bodyPr>
          <a:lstStyle/>
          <a:p>
            <a:r>
              <a:rPr lang="de-DE" sz="2400" dirty="0"/>
              <a:t>WOODFUEL EXPORT 2013</a:t>
            </a:r>
            <a:endParaRPr lang="en-GB" sz="2400" dirty="0"/>
          </a:p>
        </p:txBody>
      </p:sp>
      <p:pic>
        <p:nvPicPr>
          <p:cNvPr id="8" name="Content Placeholder 7" descr="A map of europe with blue and grey colors&#10;&#10;Description automatically generated">
            <a:extLst>
              <a:ext uri="{FF2B5EF4-FFF2-40B4-BE49-F238E27FC236}">
                <a16:creationId xmlns:a16="http://schemas.microsoft.com/office/drawing/2014/main" id="{657260EE-B997-E9F7-B8B1-4DCE284A9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88" y="1310155"/>
            <a:ext cx="11387137" cy="48980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1B0B-6D4A-B625-B384-5BB9001B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8683-FB72-96D7-E609-C6B85C9B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5A3D-84E9-31D9-3141-8A79692B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65202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Wood">
      <a:dk1>
        <a:srgbClr val="192A2E"/>
      </a:dk1>
      <a:lt1>
        <a:srgbClr val="FFFFFF"/>
      </a:lt1>
      <a:dk2>
        <a:srgbClr val="936959"/>
      </a:dk2>
      <a:lt2>
        <a:srgbClr val="576466"/>
      </a:lt2>
      <a:accent1>
        <a:srgbClr val="192A2E"/>
      </a:accent1>
      <a:accent2>
        <a:srgbClr val="41536D"/>
      </a:accent2>
      <a:accent3>
        <a:srgbClr val="7F3A33"/>
      </a:accent3>
      <a:accent4>
        <a:srgbClr val="B2714B"/>
      </a:accent4>
      <a:accent5>
        <a:srgbClr val="D5C9BD"/>
      </a:accent5>
      <a:accent6>
        <a:srgbClr val="8D9C95"/>
      </a:accent6>
      <a:hlink>
        <a:srgbClr val="EAEAEA"/>
      </a:hlink>
      <a:folHlink>
        <a:srgbClr val="954F72"/>
      </a:folHlink>
    </a:clrScheme>
    <a:fontScheme name="Dark Wood">
      <a:majorFont>
        <a:latin typeface="Bodoni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35_TF00564740_Win32" id="{39FC7250-3D3E-4CA9-9640-9224210B9F9A}" vid="{EE7D2F30-6FF0-4259-8B2D-B31A83B69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EA95FB-CA08-49B7-ACB3-F9D3CF51D93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71BCEA-BFD4-4A19-A553-5C9F87CB8F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94F112-2C18-4A4B-8670-27820EBCA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317</TotalTime>
  <Words>280</Words>
  <Application>Microsoft Office PowerPoint</Application>
  <PresentationFormat>Widescreen</PresentationFormat>
  <Paragraphs>80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Bodoni MT</vt:lpstr>
      <vt:lpstr>Calibri</vt:lpstr>
      <vt:lpstr>Office Theme</vt:lpstr>
      <vt:lpstr>IRONHACK  DATA ANALYTICS  MID BOOTCAMP PROJECT </vt:lpstr>
      <vt:lpstr>WOOD PRODUCTS</vt:lpstr>
      <vt:lpstr>PowerPoint Presentation</vt:lpstr>
      <vt:lpstr>PowerPoint Presentation</vt:lpstr>
      <vt:lpstr>BIGGEST EXPORTERS OF SELECTED RAW MATERIALS AND WOODFUEL</vt:lpstr>
      <vt:lpstr>PowerPoint Presentation</vt:lpstr>
      <vt:lpstr>Pulpwood Export 2013</vt:lpstr>
      <vt:lpstr>SAWNWOOD EXPORT 2013</vt:lpstr>
      <vt:lpstr>WOODFUEL EXPORT 2013</vt:lpstr>
      <vt:lpstr>PowerPoint Presentation</vt:lpstr>
      <vt:lpstr>Price Trend of German exports from 2007-2021</vt:lpstr>
      <vt:lpstr>Harvest to Export Ratio *Useful to explain raw material use by local industry</vt:lpstr>
      <vt:lpstr>Engineering board Production in Europe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IRONHACK  DATA ANALYTICS  MID BOOTCAMP PROJECT </dc:title>
  <dc:creator>chidubem ezenwafor</dc:creator>
  <cp:lastModifiedBy>chidubem ezenwafor</cp:lastModifiedBy>
  <cp:revision>6</cp:revision>
  <dcterms:created xsi:type="dcterms:W3CDTF">2023-10-05T16:42:47Z</dcterms:created>
  <dcterms:modified xsi:type="dcterms:W3CDTF">2023-10-06T07:15:44Z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